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9"/>
  </p:notesMasterIdLst>
  <p:sldIdLst>
    <p:sldId id="618" r:id="rId3"/>
    <p:sldId id="410" r:id="rId4"/>
    <p:sldId id="258" r:id="rId5"/>
    <p:sldId id="554" r:id="rId6"/>
    <p:sldId id="477" r:id="rId7"/>
    <p:sldId id="621" r:id="rId8"/>
    <p:sldId id="721" r:id="rId9"/>
    <p:sldId id="711" r:id="rId10"/>
    <p:sldId id="700" r:id="rId11"/>
    <p:sldId id="671" r:id="rId12"/>
    <p:sldId id="723" r:id="rId13"/>
    <p:sldId id="724" r:id="rId14"/>
    <p:sldId id="725" r:id="rId15"/>
    <p:sldId id="728" r:id="rId16"/>
    <p:sldId id="726" r:id="rId17"/>
    <p:sldId id="729" r:id="rId18"/>
    <p:sldId id="730" r:id="rId19"/>
    <p:sldId id="727" r:id="rId20"/>
    <p:sldId id="720" r:id="rId21"/>
    <p:sldId id="715" r:id="rId22"/>
    <p:sldId id="731" r:id="rId23"/>
    <p:sldId id="716" r:id="rId24"/>
    <p:sldId id="717" r:id="rId25"/>
    <p:sldId id="718" r:id="rId26"/>
    <p:sldId id="732" r:id="rId27"/>
    <p:sldId id="71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74" d="100"/>
          <a:sy n="74"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9</a:t>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19</a:t>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xml"/><Relationship Id="rId7" Type="http://schemas.openxmlformats.org/officeDocument/2006/relationships/slideLayout" Target="../slideLayouts/slideLayout1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8.png"/><Relationship Id="rId4" Type="http://schemas.openxmlformats.org/officeDocument/2006/relationships/tags" Target="../tags/tag4.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西方近代特殊教育的兴起</a:t>
            </a: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听觉障碍教育</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最早从事特殊教育尝试的是西班牙修道士庞塞。</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1555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年前后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他教会了几个聋童阅读、书写、说话，并教给他们一些学科知识。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1760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年，法国神父莱佩在巴黎创办了第一所公立聋校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为世界特殊教育的发展揭开了序幕。莱佩和法国的另一位神父西卡致力于发展手语教学的方法，他们主张用自然手语教育聋童。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1767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年，英国的数学教师布莱德沃在爱丁堡创办了英国第一所聋校。布莱德沃的聋教育方法融合了口语和手语教学的元素。</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1778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年，德国教师海尼克在莱比锡建立了德国第一所公立聋校。他发展了纯口语教学方法。这种教学方法得到德国的另一位聋教育先驱海尔的进一步发展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成为全世界口语教学方法的基石。美国的聋教育开始于加劳德特，他在法国学习了聋教育的方法。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1817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年，加劳德特和聋人教师克拉克共同建立了美国第一所聋校，这是美国第一所特殊教育学校。</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视觉障碍教育</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1784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年，法国慈善家霍维在巴黎建立了第一所盲校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国立盲童学校。该校既接收盲生也接收明眼学生，以免盲童与同伴隔绝。在随后的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年中，欧洲先后建立了七所相同模式的盲校。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年，美国医生豪威建立了美国第一所盲校（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Perkins School for the Blind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，现帕金斯盲校）。帕金斯盲校建立之初，只招收全盲学生，后来逐渐开始对有残余视力的学生开放。寄宿制盲校的模式一直延续到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世纪初。</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1913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年，波士顿开办了第一个为有残余视力的学生提供教育的特殊班。</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视障教育中的一个关键问题是如何建立读、写体系。霍维创建了凸字教学的方法，即盲童通过触摸凸起的文字进行阅读。霍维采用这种凸字的方法印制了第一本盲人用书。</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年，布莱尔（</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Louis Braille</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）创造了用凸起的点字代替字母的方法，后来发展为布莱尔盲文系统。</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987425"/>
            <a:ext cx="10483850" cy="590804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智力障碍教育</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智力障碍儿童的教育起源于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1799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法国精神病医生伊塔德采用个别化的方法对维克多进行了系统的训练。他为维克多设计了专门的训练目标：一是激发其对社会生活的兴趣；二是培养其对周围环境刺激的敏感性；三是扩大其思想范围；四是引导其学习说话；五是教他使用符号系统进行沟通，如图片、文字等。这些训练方法为之后一个多世纪的智力障碍儿童教育奠定了基础。伊塔德的学生塞甘致力于对智力障碍的病因以及教育训练方法的研究。</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1837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年，他在巴黎建立了一所小规模的私立缺陷儿童学校。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1846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年，塞甘出版了《智力障碍以及其他障碍儿童的精神治疗、卫生保健和教育》一书。这是有关智力障碍儿童教育训练最早的论著。</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1849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年，塞甘移居美国，继续开展智力障碍儿童的教育训练工作。美国的智力障碍儿童教育开始于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1839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年，当时的主要目的是为帕金斯盲校中那些伴有智力障碍的盲童进行教育训练。</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1848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年，韦伯在马萨诸塞州的巴雷开办了第一所私立寄宿制智力障碍学校。随后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美国各州陆续开办了智力障碍儿童教育训练机构。</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中国特殊教育发展历程</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特殊教育的早期探索</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1870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年，英国传教士威廉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穆瑞受派遣来到中国，随后驻留北京。</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1874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年，穆瑞借用北京甘雨胡同的房舍，创办了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瞽叟通文馆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瞽叟通文馆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是中国第一所特殊教育学校，为中国近现代特殊教育提供了基本范式，对学制、课程、教材等都提供了样板。</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瞽叟通文馆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也是近代中国早期特殊教育的重要人才培训基地。到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1914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年，从学校毕业的盲生已超过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250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年，学校迁往恩济庄，更名为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启明瞽目院</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。穆瑞在中国最早引入了布莱尔盲文系统，并加以中文认读的改造，初创了中国历史上第一套中文盲字系统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康熙盲字</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，又称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瞽目通文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1887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年，美国传教士查尔斯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罗杰斯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米尔斯和夫人安妮塔</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汤普森</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米尔斯在山东登州创建了中国第一所聋哑学校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登州启喑学馆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1895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米尔斯先生去世，米尔斯夫人继承夫业。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1898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年，米尔斯夫人将学馆迁至烟台，改校名为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烟台启喑学</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1899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年，学校迁入新址；</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1942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更名为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烟台市立启喑学校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1948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年，烟台市人民政府接管学校，更名为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烟台市聋哑小学</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。中国人自办的最早的特殊教育学校是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1908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年由保定府清苑县知县黄国瑄创办的保定清苑盲哑学堂，</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1913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年改称保定盲哑学校，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1931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年停办。该校经费主要由政府资助。中国人自办的最早的私立特殊教育学校是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1914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年周耀先举办的杭州哑童学校，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1916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年停办，</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1922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年由俞宗周复办，改名为杭州惠爱聋哑学校，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1926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年迁址到上海，并入上海福哑聋校。中国第一所公立盲聋教育机构是南京市盲哑学校。该校创办于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1927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年，设盲、哑两科。</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1937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年，学校西迁至重庆。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1942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年，学校隶属教育部，更名为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教育部特设盲哑学校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1946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年，学校迁回南京。</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1947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年，恢复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南京市盲哑学校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校名。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1949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年之前，特殊教育作为慈善救济事业，主要依靠宗教团体、慈善机构和爱心人士的维持。残疾儿童受教育机会较少，以人权为诉求的残疾人平等权利并未引起社会和政府的重视。</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045210"/>
            <a:ext cx="10483850" cy="3912674"/>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特殊教育的本土化推进</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新中国成立后，国家出台了接受与改造原有盲聋哑学校的政策。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1951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年，周恩来总理签发的《关于改革学制的决定》要求各级人民政府</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应设立聋哑、盲目等特种学校，对生理上有缺陷的儿童、青年和成人，施以教育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1949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年后中央政府第一次就特殊教育作出办学要求。</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1953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年，教育部设立。</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年，残疾人受教育问题写入了《中华人民共和国宪法》，即</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国家和社会帮助安排盲、聋、哑和其他有残疾的公民的劳动、生活和教育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。此后国家陆续出台了其他一些法律法规制度，彰显了特殊教育在国家教育决策中的地位。为特殊教育事业发展提供了重要依据。</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045210"/>
            <a:ext cx="10483850" cy="5908040"/>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特殊教育服务范围不断扩展。十一届三中全会之前，仅有少数盲、聋儿童有机会接受特殊教育。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世纪</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年代末，北京、大连曾有过短期的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低能班</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智力培育学校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，后陆续停办。</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1979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年，上海市第二聋哑学校创办了智力障碍儿童特殊班（辅读班），首批招收了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名轻度智力障碍学生。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年，国内首个招收智力障碍儿童的特殊教育学校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上海市长宁区辅读学校建立。</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年，国家提出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积极创造条件，以多种形式对重度肢体残疾、重度智力残疾、孤独症、脑瘫和多重残疾儿童少年等实施义务教育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，随着特殊教育事业的推进，其他各类残疾儿童的教育逐步纳入特殊教育服务领域。残疾儿童义务教育普及水平稳步提升。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年，国家教委提出要实行</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多种形式办学，有计划地在一部分普通小学附设特殊教育班或吸收能够跟班学习的残疾儿童随班就读</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形成一条投资少、见效快、效益大的残疾少年儿童教育发展的路子</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。国家教委副主任何东昌在全国特殊教育工作会议上的讲话</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年，国务院办公厅转发国家教委等部门《关于发展特殊教育的若干意见》的通知，要求</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把残疾少年儿童教育切实纳入普及义务教育的工作轨道</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045210"/>
            <a:ext cx="10483850" cy="3969385"/>
          </a:xfrm>
          <a:prstGeom prst="rect">
            <a:avLst/>
          </a:prstGeom>
          <a:noFill/>
          <a:ln w="9525">
            <a:noFill/>
          </a:ln>
        </p:spPr>
        <p:txBody>
          <a:bodyPr wrap="square">
            <a:spAutoFit/>
          </a:bodyPr>
          <a:lstStyle/>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年，国务院办公厅转发的《关于进一步加快特殊教育事业发展的意见》提出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继续提高残疾儿童少年义务教育普及水平</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，并对不同地区三类残疾儿童义务教育入学率提出具体要求。</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年至</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年，国家组织实施了新中国成立以来规模最大的特殊教育学校建设规划项目，中央和地方累计投入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亿元，为中西部地区新建和改扩建特殊教育学校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1182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所。基本实现了市（地）和</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万人口以上、残疾儿童较多的县（市）都有一所特殊教育学校的目标。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年，残疾儿童义务教育入学率达到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71.4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％。我国残疾人教育稳步发展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整体受教育水平仍较低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中华人民共和国教育部政府门户网站</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p>
          <a:p>
            <a:pPr>
              <a:lnSpc>
                <a:spcPct val="150000"/>
              </a:lnSpc>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946150"/>
            <a:ext cx="10483850" cy="590804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特殊教育的普惠发展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党的十八大以来，我国特殊教育事业进入全面提升的新时期。特殊教育普及水平、保障条件和教育质量得到显著提升，特殊教育事业取得重大进展。持续完善特殊教育体系。</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年起，国家连续组织实施三期特殊教育提升计划，持续提升残疾儿童义务教育的普及水平，提高入学率，确保适龄残疾儿童应随尽随、就近就便优先入学。</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教育部决定在全国再设立一批特殊教育改革实验区，探索特殊教育发展的有效实践模式，推进特殊教育优质融合、普惠发展。具体实验任务包括拓展特殊教育学段服务、扩大特殊教育服务对象、强化特殊教育质量建设和加强数字教育资源建设。强化特殊教育保障条件。改善特殊教育办学条件，支持特殊教育学校和普通学校资源教室配备仪器设备和图书，加强校园无障碍环境建设，加快建设国家、省、市、县、校五级特殊教育资源中心，实现各级特殊教育资源中心全覆盖。我国特殊教育立足中国实际，努力实现特殊儿童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有学上</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上好学</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的跨越式发展，具有中国特色的特殊教育发展格局已基本形成。</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0221" y="1600730"/>
            <a:ext cx="430466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03</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3046095"/>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第三节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ea"/>
              </a:rPr>
              <a:t>我国特殊教育体系与发展趋势</a:t>
            </a:r>
            <a:endParaRPr lang="zh-CN" altLang="en-US" sz="4800" b="1" dirty="0">
              <a:solidFill>
                <a:srgbClr val="4F4D50"/>
              </a:solidFill>
              <a:latin typeface="方正黑体简体" panose="02000000000000000000" pitchFamily="2" charset="-122"/>
              <a:ea typeface="方正黑体简体" panose="02000000000000000000" pitchFamily="2" charset="-122"/>
              <a:cs typeface="+mn-ea"/>
            </a:endParaRPr>
          </a:p>
          <a:p>
            <a:pPr algn="ctr" defTabSz="1219200"/>
            <a:endPar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6"/>
          <p:cNvSpPr txBox="1"/>
          <p:nvPr/>
        </p:nvSpPr>
        <p:spPr>
          <a:xfrm>
            <a:off x="9701984" y="2168473"/>
            <a:ext cx="213995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03</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第一章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特殊教育概述</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455676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特殊教育体系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学前教育</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普通幼儿园融合教育（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普通幼儿园特教班（点）</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特殊教育学校附设学前教育部（班）</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特殊幼儿园，即专门举办的接收残疾幼儿的幼儿园。</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在儿童福利机构、残疾儿童康复机构接受学前教育。</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义务教育</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）特殊教育班</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）随班就读</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）送教上门</a:t>
            </a:r>
          </a:p>
          <a:p>
            <a:pPr>
              <a:lnSpc>
                <a:spcPct val="150000"/>
              </a:lnSpc>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3425681"/>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职业教育</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）中等职业教育（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）高等职业教育</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高级中等以上教育</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）高中教育</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）高等教育：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相关政策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安置方式</a:t>
            </a:r>
          </a:p>
          <a:p>
            <a:pPr>
              <a:lnSpc>
                <a:spcPct val="150000"/>
              </a:lnSpc>
            </a:pP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546827133"/>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455900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特殊教育的行政管理</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主管机构及行政职责</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教育部主管全国的特殊教育工作，统筹规划、协调管理全国特殊教育事业；县级以上地方人民政府教育行政部门主管本行政区域内的特殊教育工作。</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月，教育部成立</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特殊教育办公室</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，其行政职责是：拟定特殊教育的宏观政策和发展规划，组织制定特殊教育的课程方案和课程标准，组织审定义务教育阶段特殊教育教材，指导特殊教育教学工作，统筹规划部内相关的特殊教育管理工作。</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相关机构及行政职责</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）发展改革部门：发展改革部门负责将特殊教育纳入经济社会发展规划，加强特殊教</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5908040"/>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育学校建设。</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）财政部门：负责制定和落实特殊教育经费投入政策，在基建投资、办学经费、学生资助等方面支持特殊教育发展。</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）民政部门：负责残疾人的社会福利救济工作，指导残疾人的权益保障工作，拟定有关方针、政策、法规、规章并指导实施；负责福利机构孤残儿童抚育工作。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）人力资源社会保障部门：负责制定和落实工资待遇、职称评定等方面对特殊教育教师的支持政策。</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）卫生健康部门</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负责对残疾儿童少年的医疗与康复服务，残疾儿童的早期筛查、检查诊断工作，配合学校做好残疾检查鉴定及康复医疗指导工作。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）残疾人联合会</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残疾人联合会协助有关部门组织制定和实施残疾人教育工作计划；促进残疾人教育，开展残疾人职业培训；负责盲文、手语的研究与推广工作。</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3589509"/>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特殊教育的发展趋势</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全面推进融合教育</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融合教育已成为普遍认同的趋势。特殊教育学校的教育对象主要为中度、重度及多重障碍儿童，但应努力做到在相对隔离的学校实现最大限度的融合。同时，特殊教育学校也应发挥专业优势，为区域推进融合教育提供师资与专业服务支持。</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重视早期干预</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早期干预是指对学龄前有发展缺陷或有发展缺陷可能的儿童及其家庭提供教育、保健、医疗、营养、心理咨询、社会服务及家长育儿指导等一系列服务的措施。</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1973682"/>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重视个别化教育与转衔服务：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为更好地满足特殊儿童的个别化需求，提高教育的科学性与针对性，提升特殊教育的服务质量，个别化教育的理念越来越受关注。</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关注沟通与合作</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特殊教育对象的复杂性和多样性决定了教育服务的难度以及沟通与合作的必要性。</a:t>
            </a:r>
          </a:p>
        </p:txBody>
      </p:sp>
    </p:spTree>
    <p:extLst>
      <p:ext uri="{BB962C8B-B14F-4D97-AF65-F5344CB8AC3E}">
        <p14:creationId xmlns:p14="http://schemas.microsoft.com/office/powerpoint/2010/main" val="968601314"/>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203009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提升特殊教育质量</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特殊教育质量正在受到越来越多的关注。</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变革特殊教育理念</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随着国际社会关于残疾模式的变化以及神经多样性等理念的出现，特殊教育理念也在逐渐发生变化。其一，从医学模式到社会互动模式。其二，基于神经多样性实施教育。</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9"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10"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432675" y="332613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特殊教育的发展历程</a:t>
            </a:r>
          </a:p>
        </p:txBody>
      </p:sp>
      <p:sp>
        <p:nvSpPr>
          <p:cNvPr id="19" name="TextBox 18"/>
          <p:cNvSpPr txBox="1"/>
          <p:nvPr>
            <p:custDataLst>
              <p:tags r:id="rId2"/>
            </p:custDataLst>
          </p:nvPr>
        </p:nvSpPr>
        <p:spPr>
          <a:xfrm>
            <a:off x="7530465" y="4225290"/>
            <a:ext cx="3949065"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ea"/>
              </a:rPr>
              <a:t>我国特殊教育体系与发展趋势</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 name="TextBox 12"/>
          <p:cNvSpPr txBox="1"/>
          <p:nvPr>
            <p:custDataLst>
              <p:tags r:id="rId3"/>
            </p:custDataLst>
          </p:nvPr>
        </p:nvSpPr>
        <p:spPr>
          <a:xfrm>
            <a:off x="7319645" y="242189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特殊教育的基本概念</a:t>
            </a:r>
          </a:p>
        </p:txBody>
      </p:sp>
      <p:sp>
        <p:nvSpPr>
          <p:cNvPr id="4" name="TextBox 14"/>
          <p:cNvSpPr txBox="1"/>
          <p:nvPr>
            <p:custDataLst>
              <p:tags r:id="rId4"/>
            </p:custDataLst>
          </p:nvPr>
        </p:nvSpPr>
        <p:spPr>
          <a:xfrm>
            <a:off x="6198870" y="2421890"/>
            <a:ext cx="115633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endParaRPr lang="zh-CN" altLang="en-US" sz="4500" dirty="0">
              <a:solidFill>
                <a:schemeClr val="bg2">
                  <a:lumMod val="75000"/>
                </a:schemeClr>
              </a:solidFill>
              <a:latin typeface="方正黑体简体" panose="02000000000000000000" pitchFamily="2" charset="-122"/>
              <a:ea typeface="方正黑体简体" panose="02000000000000000000" pitchFamily="2" charset="-122"/>
              <a:cs typeface="+mn-ea"/>
              <a:sym typeface="+mn-lt"/>
            </a:endParaRPr>
          </a:p>
        </p:txBody>
      </p:sp>
      <p:sp>
        <p:nvSpPr>
          <p:cNvPr id="5" name="TextBox 14"/>
          <p:cNvSpPr txBox="1"/>
          <p:nvPr>
            <p:custDataLst>
              <p:tags r:id="rId5"/>
            </p:custDataLst>
          </p:nvPr>
        </p:nvSpPr>
        <p:spPr>
          <a:xfrm>
            <a:off x="6358890" y="3319145"/>
            <a:ext cx="115633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endParaRPr lang="zh-CN" altLang="en-US" sz="4500" dirty="0">
              <a:solidFill>
                <a:schemeClr val="bg2">
                  <a:lumMod val="75000"/>
                </a:schemeClr>
              </a:solidFill>
              <a:latin typeface="方正黑体简体" panose="02000000000000000000" pitchFamily="2" charset="-122"/>
              <a:ea typeface="方正黑体简体" panose="02000000000000000000" pitchFamily="2" charset="-122"/>
              <a:cs typeface="+mn-ea"/>
              <a:sym typeface="+mn-lt"/>
            </a:endParaRPr>
          </a:p>
        </p:txBody>
      </p:sp>
      <p:sp>
        <p:nvSpPr>
          <p:cNvPr id="6" name="TextBox 14"/>
          <p:cNvSpPr txBox="1"/>
          <p:nvPr>
            <p:custDataLst>
              <p:tags r:id="rId6"/>
            </p:custDataLst>
          </p:nvPr>
        </p:nvSpPr>
        <p:spPr>
          <a:xfrm>
            <a:off x="6456680" y="4216400"/>
            <a:ext cx="115633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第三节</a:t>
            </a:r>
            <a:endParaRPr lang="zh-CN" altLang="en-US" sz="4500" dirty="0">
              <a:solidFill>
                <a:schemeClr val="bg2">
                  <a:lumMod val="75000"/>
                </a:schemeClr>
              </a:solidFill>
              <a:latin typeface="方正黑体简体" panose="02000000000000000000" pitchFamily="2" charset="-122"/>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特殊教育的基本概念</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特殊教育的基本概念</a:t>
            </a: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特殊儿童</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定义</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）特殊儿童：广义理解上，特殊儿童是指与普通儿童在各方面有显著差异的各类儿童。狭义理解上，特殊儿童专指残疾儿童。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残疾儿童：对残疾人的定义，残疾人残疾分类和分级。残疾儿童是指在精神、生理、人体结构上，某种组织、功能丧失或障碍，全部或部分丧失从事某种活动能力的儿童。它包括智力残疾、听力残疾、视力残疾、肢体残疾、言语残疾、精神残疾、多重残疾等类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）特殊教育需要儿童：特殊教育需要儿童是指因个体差异而有各种不同的特殊教育要求的儿童。</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特殊教育的基本概念</a:t>
            </a:r>
            <a:endParaRPr lang="zh-CN" altLang="en-US" sz="2800" dirty="0">
              <a:solidFill>
                <a:srgbClr val="4F4D50"/>
              </a:solidFill>
              <a:latin typeface="微软雅黑" panose="020B0503020204020204" pitchFamily="34" charset="-122"/>
              <a:ea typeface="微软雅黑" panose="020B0503020204020204" pitchFamily="34" charset="-122"/>
              <a:sym typeface="+mn-lt"/>
            </a:endParaRP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分类</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）我国的分类</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我国的分类是特殊儿童包括残疾儿童和其他有特殊需要的儿童。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）美国的分类</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美国《残疾人教育法修正案》的分类，特殊儿童包括障碍儿童和发育迟缓儿童。其中障碍儿童包括智力障碍、听力障碍（包括聋）、言语或语言障碍、视力障碍（包括盲）、严重情绪障碍、肢体障碍、自闭症、创伤性脑损伤、其他健康障碍、学习障碍、聋盲和多重障碍儿童。</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特殊教育的基本概念</a:t>
            </a:r>
            <a:endParaRPr lang="zh-CN" altLang="en-US" sz="2800" dirty="0">
              <a:solidFill>
                <a:srgbClr val="4F4D50"/>
              </a:solidFill>
              <a:latin typeface="微软雅黑" panose="020B0503020204020204" pitchFamily="34" charset="-122"/>
              <a:ea typeface="微软雅黑" panose="020B0503020204020204" pitchFamily="34" charset="-122"/>
              <a:sym typeface="+mn-lt"/>
            </a:endParaRPr>
          </a:p>
        </p:txBody>
      </p:sp>
      <p:sp>
        <p:nvSpPr>
          <p:cNvPr id="100" name="文本框 99"/>
          <p:cNvSpPr txBox="1"/>
          <p:nvPr/>
        </p:nvSpPr>
        <p:spPr>
          <a:xfrm>
            <a:off x="970915" y="1210310"/>
            <a:ext cx="10483850" cy="4939030"/>
          </a:xfrm>
          <a:prstGeom prst="rect">
            <a:avLst/>
          </a:prstGeom>
          <a:noFill/>
          <a:ln w="9525">
            <a:noFill/>
          </a:ln>
        </p:spPr>
        <p:txBody>
          <a:bodyPr wrap="square">
            <a:spAutoFit/>
          </a:bodyPr>
          <a:lstStyle/>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个别差异</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）个体间差异</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体间差异是指不同个体之间智力﹑能力、个性、兴趣等心理特性方面的差异。它表现在质的差异和量的差异两个方面：质的差异是指生理、心理特点的不同以及行为方式上的不同；量的差异是指发展速度的快慢和发展水平的高低。</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）个体内差异</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个体内差异是指同一个体内部内在能力发展的不平衡。</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个体间差异是人的多样化，个体内差异是人的个性化。多样化和个性化对教育工作者提出了挑战。如图</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所示的是三个儿童的发展情况。从图中可以看出三个儿童的个体间差异以及每个儿童的个体内差异。</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特殊教育的基本概念</a:t>
            </a:r>
            <a:endParaRPr lang="zh-CN" altLang="en-US" sz="2800" dirty="0">
              <a:solidFill>
                <a:srgbClr val="4F4D50"/>
              </a:solidFill>
              <a:latin typeface="微软雅黑" panose="020B0503020204020204" pitchFamily="34" charset="-122"/>
              <a:ea typeface="微软雅黑" panose="020B0503020204020204" pitchFamily="34" charset="-122"/>
              <a:sym typeface="+mn-lt"/>
            </a:endParaRP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特殊教育</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教育对象：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特殊教育的对象就是有特殊教育需要的人群。</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教育内容</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首先，普通课程是特殊学生的优先选择，应积极创造条件，为特殊学生提供学习普通课程的机会。其次，普通课程的内容可以依学生的需求作差异化调整。</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教育方法：</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调整教学策略</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提供教学支持</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调整评价方法</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教育场所</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不同的特殊儿童所需要的适宜教育安置环境可能有所不同。</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从事特殊教育和相关服务的人员：</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特殊教育教师（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普通教师（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心理咨询师（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听力师（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作业治疗师（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物理治疗师（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言语治疗师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专科医生（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社会工作者（</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其他相关人员</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特殊教育的发展历程</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41.15,&quot;left&quot;:485.3,&quot;top&quot;:150.1,&quot;width&quot;:404.664015748031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41.15,&quot;left&quot;:485.3,&quot;top&quot;:150.1,&quot;width&quot;:404.664015748031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41.15,&quot;left&quot;:485.3,&quot;top&quot;:150.1,&quot;width&quot;:404.664015748031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41.15,&quot;left&quot;:485.3,&quot;top&quot;:150.1,&quot;width&quot;:404.664015748031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41.15,&quot;left&quot;:485.3,&quot;top&quot;:150.1,&quot;width&quot;:404.664015748031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41.15,&quot;left&quot;:485.3,&quot;top&quot;:150.1,&quot;width&quot;:404.66401574803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3421</Words>
  <Application>Microsoft Office PowerPoint</Application>
  <PresentationFormat>宽屏</PresentationFormat>
  <Paragraphs>125</Paragraphs>
  <Slides>26</Slides>
  <Notes>6</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26</vt:i4>
      </vt:variant>
    </vt:vector>
  </HeadingPairs>
  <TitlesOfParts>
    <vt:vector size="35"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22</cp:revision>
  <dcterms:created xsi:type="dcterms:W3CDTF">2025-07-02T05:50:00Z</dcterms:created>
  <dcterms:modified xsi:type="dcterms:W3CDTF">2025-08-04T01:05:34Z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6D38BDD3EA6E4312ABCA1BF2684F2A19_13</vt:lpwstr>
  </property>
  <property fmtid="{D5CDD505-2E9C-101B-9397-08002B2CF9AE}" pid="3" name="KSOProductBuildVer">
    <vt:lpwstr>2052-12.1.0.22215</vt:lpwstr>
  </property>
</Properties>
</file>